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11"/>
  </p:notesMasterIdLst>
  <p:sldIdLst>
    <p:sldId id="256" r:id="rId2"/>
    <p:sldId id="269" r:id="rId3"/>
    <p:sldId id="258" r:id="rId4"/>
    <p:sldId id="270" r:id="rId5"/>
    <p:sldId id="271" r:id="rId6"/>
    <p:sldId id="272" r:id="rId7"/>
    <p:sldId id="260" r:id="rId8"/>
    <p:sldId id="261" r:id="rId9"/>
    <p:sldId id="262" r:id="rId10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Franklin Gothic Heavy" panose="020B0903020102020204" pitchFamily="34" charset="0"/>
      <p:regular r:id="rId16"/>
      <p:italic r:id="rId17"/>
    </p:embeddedFont>
    <p:embeddedFont>
      <p:font typeface="Horta" panose="020C0706030708060507" pitchFamily="34" charset="-79"/>
      <p:bold r:id="rId18"/>
    </p:embeddedFont>
    <p:embeddedFont>
      <p:font typeface="Roboto" pitchFamily="2" charset="0"/>
      <p:regular r:id="rId19"/>
      <p:bold r:id="rId20"/>
      <p:italic r:id="rId21"/>
      <p:boldItalic r:id="rId22"/>
    </p:embeddedFont>
    <p:embeddedFont>
      <p:font typeface="Roboto Light" panose="02000000000000000000" pitchFamily="2" charset="0"/>
      <p:regular r:id="rId23"/>
      <p:bold r:id="rId24"/>
      <p:italic r:id="rId25"/>
      <p:boldItalic r:id="rId26"/>
    </p:embeddedFont>
    <p:embeddedFont>
      <p:font typeface="Roboto Medium" pitchFamily="2" charset="0"/>
      <p:regular r:id="rId27"/>
      <p:bold r:id="rId28"/>
      <p:italic r:id="rId29"/>
      <p:boldItalic r:id="rId30"/>
    </p:embeddedFont>
    <p:embeddedFont>
      <p:font typeface="Segoe UI Black" panose="020B0A02040204020203" pitchFamily="34" charset="0"/>
      <p:bold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f7d4a653aa_1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gf7d4a653aa_1_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f7d4a653aa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f7d4a653aa_1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7d4a653aa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7d4a653aa_1_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321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f7d4a653a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f7d4a653aa_1_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b4fe50e82_1_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g5b4fe50e82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ef93d88eb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ef93d88ebe_0_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TITLE_AND_BODY_1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_Option_02">
  <p:cSld name="TITLE_AND_BODY_1_3_2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05675" y="-59450"/>
            <a:ext cx="18499349" cy="104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>
  <p:cSld name="Title + 1 colum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000"/>
              <a:buFont typeface="Roboto"/>
              <a:buNone/>
              <a:defRPr b="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14400" y="1828800"/>
            <a:ext cx="16496700" cy="7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4400"/>
              <a:buFont typeface="Roboto Light"/>
              <a:buChar char="●"/>
              <a:defRPr sz="44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Roboto Light"/>
              <a:buChar char="○"/>
              <a:defRPr sz="36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>
  <p:cSld name="Title + 1 column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000"/>
              <a:buFont typeface="Roboto"/>
              <a:buNone/>
              <a:defRPr b="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325DA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914400" y="1828800"/>
            <a:ext cx="8229600" cy="7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4400"/>
              <a:buFont typeface="Roboto Light"/>
              <a:buChar char="●"/>
              <a:defRPr sz="44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Roboto Light"/>
              <a:buChar char="○"/>
              <a:defRPr sz="36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9144000" y="1828800"/>
            <a:ext cx="8229600" cy="7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4400"/>
              <a:buFont typeface="Roboto Light"/>
              <a:buChar char="●"/>
              <a:defRPr sz="44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Roboto Light"/>
              <a:buChar char="○"/>
              <a:defRPr sz="36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●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○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000"/>
              <a:buFont typeface="Roboto"/>
              <a:buNone/>
              <a:defRPr sz="4800" b="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01487E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334110" y="9752306"/>
            <a:ext cx="95550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-US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Sponsored by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487E"/>
              </a:buClr>
              <a:buSzPts val="2000"/>
              <a:buFont typeface="Roboto"/>
              <a:buNone/>
              <a:defRPr sz="4800" i="0" u="none" strike="noStrike" cap="none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5DA8"/>
              </a:buClr>
              <a:buSzPts val="2800"/>
              <a:buFont typeface="Calibri"/>
              <a:buNone/>
              <a:defRPr sz="5600" b="1" i="0" u="none" strike="noStrike" cap="none">
                <a:solidFill>
                  <a:srgbClr val="325DA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914400" y="1828800"/>
            <a:ext cx="16459200" cy="76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lvl1pPr marL="457200" marR="0" lvl="0" indent="-495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Roboto Light"/>
              <a:buChar char="▪"/>
              <a:defRPr sz="42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Roboto Light"/>
              <a:buChar char="•"/>
              <a:defRPr sz="36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3000"/>
              <a:buFont typeface="Roboto Light"/>
              <a:buNone/>
              <a:defRPr sz="3000" i="0" u="none" strike="noStrike" cap="none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180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8">
            <a:alphaModFix/>
          </a:blip>
          <a:srcRect l="-3297" t="-8579" r="-4113" b="38771"/>
          <a:stretch/>
        </p:blipFill>
        <p:spPr>
          <a:xfrm>
            <a:off x="13066975" y="46475"/>
            <a:ext cx="3286125" cy="51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9">
            <a:alphaModFix/>
          </a:blip>
          <a:srcRect t="2389" b="2399"/>
          <a:stretch/>
        </p:blipFill>
        <p:spPr>
          <a:xfrm>
            <a:off x="1353250" y="9865938"/>
            <a:ext cx="1308999" cy="22122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 idx="4294967295"/>
          </p:nvPr>
        </p:nvSpPr>
        <p:spPr>
          <a:xfrm>
            <a:off x="1899025" y="5330000"/>
            <a:ext cx="14655900" cy="12213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Move Your UI to the 23rd Century </a:t>
            </a:r>
            <a:br>
              <a:rPr lang="en-US" dirty="0">
                <a:solidFill>
                  <a:schemeClr val="lt1"/>
                </a:solidFill>
              </a:rPr>
            </a:br>
            <a:r>
              <a:rPr lang="en-US" dirty="0">
                <a:solidFill>
                  <a:schemeClr val="lt1"/>
                </a:solidFill>
              </a:rPr>
              <a:t>with Delphi and </a:t>
            </a:r>
            <a:r>
              <a:rPr lang="en-US" dirty="0" err="1">
                <a:solidFill>
                  <a:schemeClr val="lt1"/>
                </a:solidFill>
              </a:rPr>
              <a:t>Skia</a:t>
            </a:r>
            <a:r>
              <a:rPr lang="en-US" dirty="0">
                <a:solidFill>
                  <a:schemeClr val="lt1"/>
                </a:solidFill>
              </a:rPr>
              <a:t>. Engage!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7" name="Google Shape;37;p8"/>
          <p:cNvSpPr txBox="1">
            <a:spLocks noGrp="1"/>
          </p:cNvSpPr>
          <p:nvPr>
            <p:ph type="subTitle" idx="4294967295"/>
          </p:nvPr>
        </p:nvSpPr>
        <p:spPr>
          <a:xfrm>
            <a:off x="1903675" y="6551300"/>
            <a:ext cx="14646600" cy="16653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b="1" dirty="0">
                <a:solidFill>
                  <a:schemeClr val="lt1"/>
                </a:solidFill>
              </a:rPr>
              <a:t>Ian Barker</a:t>
            </a:r>
            <a:endParaRPr b="1" dirty="0">
              <a:solidFill>
                <a:schemeClr val="lt1"/>
              </a:solidFill>
            </a:endParaRPr>
          </a:p>
        </p:txBody>
      </p:sp>
      <p:pic>
        <p:nvPicPr>
          <p:cNvPr id="38" name="Google Shape;3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6625" y="1777550"/>
            <a:ext cx="1304925" cy="13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/>
        </p:nvSpPr>
        <p:spPr>
          <a:xfrm>
            <a:off x="3302925" y="1853750"/>
            <a:ext cx="6517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DELPHICON</a:t>
            </a:r>
            <a:endParaRPr sz="8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Google Shape;40;p8"/>
          <p:cNvSpPr txBox="1"/>
          <p:nvPr/>
        </p:nvSpPr>
        <p:spPr>
          <a:xfrm>
            <a:off x="11377575" y="1853738"/>
            <a:ext cx="4171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2021</a:t>
            </a:r>
            <a:endParaRPr sz="8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Google Shape;41;p8"/>
          <p:cNvSpPr txBox="1"/>
          <p:nvPr/>
        </p:nvSpPr>
        <p:spPr>
          <a:xfrm>
            <a:off x="5700925" y="3158675"/>
            <a:ext cx="8004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 Official Online Conference All About Embarcadero Delphi</a:t>
            </a:r>
            <a:endParaRPr sz="2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delphicon.embarcadero.com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1A68A-A5BC-49A2-95E4-2FE5CCC799D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66700" y="1028700"/>
            <a:ext cx="5905500" cy="2197100"/>
          </a:xfrm>
        </p:spPr>
        <p:txBody>
          <a:bodyPr/>
          <a:lstStyle/>
          <a:p>
            <a:r>
              <a:rPr lang="en-US" sz="6600" dirty="0">
                <a:latin typeface="Horta" panose="020C0706030708060507" pitchFamily="34" charset="-79"/>
                <a:ea typeface="Horta" panose="020C0706030708060507" pitchFamily="34" charset="-79"/>
                <a:cs typeface="Horta" panose="020C0706030708060507" pitchFamily="34" charset="-79"/>
              </a:rPr>
              <a:t>SET PHASORS TO STUN!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40A20EC-1F86-4D79-95DD-4DC130695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548" y="762000"/>
            <a:ext cx="11516752" cy="8721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F54E16-9F2B-4B48-B810-08500AD29392}"/>
              </a:ext>
            </a:extLst>
          </p:cNvPr>
          <p:cNvSpPr txBox="1"/>
          <p:nvPr/>
        </p:nvSpPr>
        <p:spPr>
          <a:xfrm>
            <a:off x="266700" y="3289300"/>
            <a:ext cx="590550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We are going to take a look at the incredibly powerful </a:t>
            </a: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Franklin Gothic Heavy" panose="020B0903020102020204" pitchFamily="34" charset="0"/>
                <a:ea typeface="Roboto Light" panose="02000000000000000000" pitchFamily="2" charset="0"/>
              </a:rPr>
              <a:t>SKIA</a:t>
            </a:r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 graphics library.</a:t>
            </a:r>
          </a:p>
          <a:p>
            <a:endParaRPr lang="en-US" sz="28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We’re going to boldly go and use </a:t>
            </a:r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Franklin Gothic Heavy" panose="020B0903020102020204" pitchFamily="34" charset="0"/>
                <a:ea typeface="Roboto Light" panose="02000000000000000000" pitchFamily="2" charset="0"/>
              </a:rPr>
              <a:t>Skia4Delphi</a:t>
            </a:r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 to harness the power of </a:t>
            </a:r>
            <a:r>
              <a:rPr lang="en-US" sz="28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Skia</a:t>
            </a:r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 and do some AMAZING things.</a:t>
            </a:r>
          </a:p>
          <a:p>
            <a:endParaRPr lang="en-US" sz="28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And </a:t>
            </a:r>
            <a:r>
              <a:rPr lang="en-US" sz="2800" i="1" dirty="0">
                <a:latin typeface="Roboto Light" panose="02000000000000000000" pitchFamily="2" charset="0"/>
                <a:ea typeface="Roboto Light" panose="02000000000000000000" pitchFamily="2" charset="0"/>
              </a:rPr>
              <a:t>yes</a:t>
            </a:r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, we are going to create our own </a:t>
            </a:r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Horta" panose="020C0706030708060507" pitchFamily="34" charset="-79"/>
                <a:ea typeface="Horta" panose="020C0706030708060507" pitchFamily="34" charset="-79"/>
                <a:cs typeface="Horta" panose="020C0706030708060507" pitchFamily="34" charset="-79"/>
              </a:rPr>
              <a:t>STARSHIP COMPUTER INTERFACE</a:t>
            </a:r>
            <a:r>
              <a:rPr lang="en-US" sz="3200" dirty="0">
                <a:latin typeface="Horta" panose="020C0706030708060507" pitchFamily="34" charset="-79"/>
                <a:ea typeface="Horta" panose="020C0706030708060507" pitchFamily="34" charset="-79"/>
                <a:cs typeface="Horta" panose="020C0706030708060507" pitchFamily="34" charset="-79"/>
              </a:rPr>
              <a:t>…</a:t>
            </a:r>
          </a:p>
          <a:p>
            <a:endParaRPr lang="en-US" sz="28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…just because we can</a:t>
            </a:r>
          </a:p>
        </p:txBody>
      </p:sp>
    </p:spTree>
    <p:extLst>
      <p:ext uri="{BB962C8B-B14F-4D97-AF65-F5344CB8AC3E}">
        <p14:creationId xmlns:p14="http://schemas.microsoft.com/office/powerpoint/2010/main" val="338437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Speaker</a:t>
            </a:r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4294967295"/>
          </p:nvPr>
        </p:nvSpPr>
        <p:spPr>
          <a:xfrm>
            <a:off x="6517079" y="2470211"/>
            <a:ext cx="4150921" cy="1371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6600" b="1" dirty="0"/>
              <a:t>Ian Barker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BF8702-B6F9-4A04-98E7-630149F37D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133498" y="2463954"/>
            <a:ext cx="2222646" cy="2222646"/>
          </a:xfrm>
          <a:prstGeom prst="rect">
            <a:avLst/>
          </a:prstGeom>
        </p:spPr>
      </p:pic>
      <p:sp>
        <p:nvSpPr>
          <p:cNvPr id="10" name="Google Shape;53;p10">
            <a:extLst>
              <a:ext uri="{FF2B5EF4-FFF2-40B4-BE49-F238E27FC236}">
                <a16:creationId xmlns:a16="http://schemas.microsoft.com/office/drawing/2014/main" id="{92F1915F-4196-4936-90D6-3C74E7551404}"/>
              </a:ext>
            </a:extLst>
          </p:cNvPr>
          <p:cNvSpPr txBox="1">
            <a:spLocks/>
          </p:cNvSpPr>
          <p:nvPr/>
        </p:nvSpPr>
        <p:spPr>
          <a:xfrm>
            <a:off x="6838950" y="3530813"/>
            <a:ext cx="4610100" cy="844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95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Roboto Light"/>
              <a:buChar char="▪"/>
              <a:defRPr sz="42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Roboto Light"/>
              <a:buChar char="•"/>
              <a:defRPr sz="3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>
              <a:buSzPts val="4400"/>
              <a:buFont typeface="Roboto Light"/>
              <a:buNone/>
            </a:pPr>
            <a:r>
              <a:rPr lang="en-US" sz="3600" dirty="0"/>
              <a:t>Embarcadero MVP</a:t>
            </a:r>
            <a:endParaRPr lang="en-US" dirty="0"/>
          </a:p>
          <a:p>
            <a:pPr marL="0" indent="0">
              <a:buSzPts val="4400"/>
              <a:buFont typeface="Roboto Light"/>
              <a:buNone/>
            </a:pPr>
            <a:endParaRPr lang="en-US" dirty="0"/>
          </a:p>
        </p:txBody>
      </p:sp>
      <p:pic>
        <p:nvPicPr>
          <p:cNvPr id="3" name="Picture 2" descr="A picture containing wall, person, indoor, posing&#10;&#10;Description automatically generated">
            <a:extLst>
              <a:ext uri="{FF2B5EF4-FFF2-40B4-BE49-F238E27FC236}">
                <a16:creationId xmlns:a16="http://schemas.microsoft.com/office/drawing/2014/main" id="{951C9BBF-1FC1-40F9-9557-19921E5C7F9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34158" y="1417790"/>
            <a:ext cx="4542643" cy="46196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A945F6-07BA-4E07-B3EE-CD6CEAC89C80}"/>
              </a:ext>
            </a:extLst>
          </p:cNvPr>
          <p:cNvSpPr txBox="1"/>
          <p:nvPr/>
        </p:nvSpPr>
        <p:spPr>
          <a:xfrm>
            <a:off x="4706339" y="5886756"/>
            <a:ext cx="77724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https://about.me/IanBarker</a:t>
            </a:r>
          </a:p>
          <a:p>
            <a:pPr algn="ctr">
              <a:lnSpc>
                <a:spcPct val="150000"/>
              </a:lnSpc>
            </a:pP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https://github/checkdigits</a:t>
            </a:r>
          </a:p>
          <a:p>
            <a:pPr algn="ctr">
              <a:lnSpc>
                <a:spcPct val="150000"/>
              </a:lnSpc>
            </a:pPr>
            <a:r>
              <a:rPr lang="en-US" sz="40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https://blogs.embarcadero.com</a:t>
            </a:r>
          </a:p>
          <a:p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0258-BE00-467D-BAB1-4B45DE2F3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457200"/>
            <a:ext cx="16459200" cy="137160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Skia</a:t>
            </a:r>
            <a:r>
              <a:rPr lang="en-US" dirty="0"/>
              <a:t>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0474FB-015D-4AA2-9BBE-B964E387C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900" y="1892300"/>
            <a:ext cx="7543800" cy="72009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Find it at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www.skia.org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600" dirty="0"/>
              <a:t>In their words…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“</a:t>
            </a:r>
            <a:r>
              <a:rPr lang="en-US" sz="3200" b="1" dirty="0" err="1">
                <a:solidFill>
                  <a:schemeClr val="accent2">
                    <a:lumMod val="50000"/>
                  </a:schemeClr>
                </a:solidFill>
              </a:rPr>
              <a:t>Skia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 is an open source 2D graphics library which provides common APIs that work across a variety of hardware and software platforms. It serves as the graphics engine for Google Chrome and Chrome OS, Android, Flutter, Mozilla Firefox and Firefox OS, and many other products</a:t>
            </a:r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5AD4B5-61F8-4E5B-B9A5-97465327F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200" y="2578100"/>
            <a:ext cx="10018712" cy="5498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9314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30258-BE00-467D-BAB1-4B45DE2F3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800" y="457200"/>
            <a:ext cx="16459200" cy="1371600"/>
          </a:xfrm>
        </p:spPr>
        <p:txBody>
          <a:bodyPr/>
          <a:lstStyle/>
          <a:p>
            <a:r>
              <a:rPr lang="en-US" dirty="0"/>
              <a:t>What is Skia4Delphi?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0474FB-015D-4AA2-9BBE-B964E387C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11406" y="7035800"/>
            <a:ext cx="10274300" cy="220980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Find it at </a:t>
            </a:r>
            <a:r>
              <a:rPr lang="en-US" sz="3600" dirty="0">
                <a:solidFill>
                  <a:schemeClr val="accent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https://github.com/viniciusfbb/skia4delphi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1A749A-11BF-478B-BB90-32CE30191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7705" y="1525587"/>
            <a:ext cx="9278495" cy="6183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15A6406B-0D83-4639-9F6B-EDD2BE31EBDC}"/>
              </a:ext>
            </a:extLst>
          </p:cNvPr>
          <p:cNvSpPr txBox="1">
            <a:spLocks/>
          </p:cNvSpPr>
          <p:nvPr/>
        </p:nvSpPr>
        <p:spPr>
          <a:xfrm>
            <a:off x="177800" y="1689100"/>
            <a:ext cx="8077200" cy="5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508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11525"/>
              </a:buClr>
              <a:buSzPts val="4400"/>
              <a:buFont typeface="Roboto Light"/>
              <a:buChar char="●"/>
              <a:defRPr sz="4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Roboto Light"/>
              <a:buChar char="○"/>
              <a:defRPr sz="3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●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oboto Light"/>
              <a:buChar char="○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●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Char char="○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4191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Char char="■"/>
              <a:defRPr sz="2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Components and a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really</a:t>
            </a:r>
            <a:r>
              <a:rPr lang="en-US" sz="4000" dirty="0"/>
              <a:t> well-written library for </a:t>
            </a:r>
            <a:r>
              <a:rPr lang="en-US" sz="4000" dirty="0" err="1"/>
              <a:t>Skia</a:t>
            </a:r>
            <a:r>
              <a:rPr lang="en-US" sz="4000" dirty="0"/>
              <a:t>.</a:t>
            </a:r>
          </a:p>
          <a:p>
            <a:pPr marL="0" indent="0">
              <a:buNone/>
            </a:pP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For Delphi XE6 and later</a:t>
            </a:r>
          </a:p>
          <a:p>
            <a:pPr marL="0" indent="0">
              <a:buNone/>
            </a:pP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Windows GUI and Console apps (XE6)</a:t>
            </a:r>
          </a:p>
          <a:p>
            <a:pPr marL="0" indent="0">
              <a:buNone/>
            </a:pPr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Windows, macOS, iOS, Android, Linux (10.4+)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D838E3-5F37-45CC-A01C-9B50BA812E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75" r="45033" b="-5511"/>
          <a:stretch/>
        </p:blipFill>
        <p:spPr>
          <a:xfrm>
            <a:off x="368300" y="7391400"/>
            <a:ext cx="3156901" cy="177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585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528" y="2203375"/>
            <a:ext cx="3831296" cy="3837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9600" y="1703000"/>
            <a:ext cx="4855503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8729" y="3572225"/>
            <a:ext cx="2419350" cy="241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0A9F44-B373-480A-94F9-710E2108D442}"/>
              </a:ext>
            </a:extLst>
          </p:cNvPr>
          <p:cNvSpPr txBox="1"/>
          <p:nvPr/>
        </p:nvSpPr>
        <p:spPr>
          <a:xfrm>
            <a:off x="9853132" y="3750848"/>
            <a:ext cx="69661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 Light" panose="02000000000000000000" pitchFamily="2" charset="0"/>
                <a:ea typeface="Roboto Light" panose="02000000000000000000" pitchFamily="2" charset="0"/>
              </a:rPr>
              <a:t>Time for a</a:t>
            </a:r>
            <a:r>
              <a:rPr lang="en-US" sz="4800" dirty="0"/>
              <a:t> </a:t>
            </a:r>
            <a:r>
              <a:rPr lang="en-US" sz="8000" dirty="0">
                <a:latin typeface="Horta" panose="020C0706030708060507" pitchFamily="34" charset="-79"/>
                <a:ea typeface="Horta" panose="020C0706030708060507" pitchFamily="34" charset="-79"/>
                <a:cs typeface="Horta" panose="020C0706030708060507" pitchFamily="34" charset="-79"/>
              </a:rPr>
              <a:t>DEMONSTRATION!</a:t>
            </a:r>
            <a:endParaRPr lang="en-US" sz="4800" dirty="0">
              <a:latin typeface="Horta" panose="020C0706030708060507" pitchFamily="34" charset="-79"/>
              <a:ea typeface="Horta" panose="020C0706030708060507" pitchFamily="34" charset="-79"/>
              <a:cs typeface="Horta" panose="020C0706030708060507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4755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title"/>
          </p:nvPr>
        </p:nvSpPr>
        <p:spPr>
          <a:xfrm>
            <a:off x="914400" y="457200"/>
            <a:ext cx="16459200" cy="13716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Information:</a:t>
            </a:r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1"/>
          </p:nvPr>
        </p:nvSpPr>
        <p:spPr>
          <a:xfrm>
            <a:off x="914400" y="1828800"/>
            <a:ext cx="16496700" cy="77940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457200" lvl="0" indent="-508000" algn="l" rtl="0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en-US" sz="4800" dirty="0" err="1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Skia</a:t>
            </a:r>
            <a:r>
              <a:rPr lang="en-US" sz="4800" dirty="0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 web site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  <a:cs typeface="Horta" panose="020C0706030708060507" pitchFamily="34" charset="-79"/>
            </a:endParaRPr>
          </a:p>
          <a:p>
            <a:pPr lvl="1" indent="-508000">
              <a:spcBef>
                <a:spcPts val="0"/>
              </a:spcBef>
              <a:buSzPts val="4400"/>
              <a:buChar char="●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www.skia.org</a:t>
            </a:r>
          </a:p>
          <a:p>
            <a:pPr marL="406400" lvl="1" indent="0">
              <a:spcBef>
                <a:spcPts val="0"/>
              </a:spcBef>
              <a:buSzPts val="4400"/>
              <a:buNone/>
            </a:pPr>
            <a:endParaRPr lang="en-US" dirty="0"/>
          </a:p>
          <a:p>
            <a:pPr marL="457200" lvl="0" indent="-508000" algn="l" rtl="0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en-US" sz="4800" dirty="0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Skia4Delphi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  <a:cs typeface="Horta" panose="020C0706030708060507" pitchFamily="34" charset="-79"/>
            </a:endParaRPr>
          </a:p>
          <a:p>
            <a:pPr lvl="1" indent="-508000">
              <a:spcBef>
                <a:spcPts val="0"/>
              </a:spcBef>
              <a:buSzPts val="4400"/>
              <a:buChar char="●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https://github.com/viniciusfbb/skia</a:t>
            </a:r>
          </a:p>
          <a:p>
            <a:pPr lvl="1" indent="-508000">
              <a:spcBef>
                <a:spcPts val="0"/>
              </a:spcBef>
              <a:buSzPts val="4400"/>
              <a:buChar char="●"/>
            </a:pPr>
            <a:endParaRPr lang="en-US" dirty="0"/>
          </a:p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My space computer example</a:t>
            </a:r>
          </a:p>
          <a:p>
            <a:pPr lvl="1" indent="-508000">
              <a:spcBef>
                <a:spcPts val="0"/>
              </a:spcBef>
              <a:buSzPts val="4400"/>
              <a:buFont typeface="Roboto Light"/>
              <a:buChar char="●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https://github.com/checkdigits/spacecomputer</a:t>
            </a:r>
          </a:p>
          <a:p>
            <a:pPr lvl="1" indent="-508000">
              <a:spcBef>
                <a:spcPts val="0"/>
              </a:spcBef>
              <a:buSzPts val="4400"/>
              <a:buChar char="●"/>
            </a:pPr>
            <a:endParaRPr lang="en-US" dirty="0"/>
          </a:p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  <a:cs typeface="Horta" panose="020C0706030708060507" pitchFamily="34" charset="-79"/>
              </a:rPr>
              <a:t>Lottie Animations</a:t>
            </a:r>
          </a:p>
          <a:p>
            <a:pPr lvl="1" indent="-508000">
              <a:spcBef>
                <a:spcPts val="0"/>
              </a:spcBef>
              <a:buSzPts val="4400"/>
              <a:buFont typeface="Roboto Light"/>
              <a:buChar char="●"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https://lottiefiles.com</a:t>
            </a:r>
          </a:p>
          <a:p>
            <a:pPr lvl="1" indent="-508000">
              <a:spcBef>
                <a:spcPts val="0"/>
              </a:spcBef>
              <a:buSzPts val="4400"/>
              <a:buFont typeface="Roboto Light"/>
              <a:buChar char="●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sldNum" idx="12"/>
          </p:nvPr>
        </p:nvSpPr>
        <p:spPr>
          <a:xfrm>
            <a:off x="17428630" y="9745856"/>
            <a:ext cx="4668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91400" rIns="91400" bIns="914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fld id="{00000000-1234-1234-1234-123412341234}" type="slidenum">
              <a:rPr lang="en-US"/>
              <a:t>8</a:t>
            </a:fld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" name="Google Shape;71;p13"/>
          <p:cNvSpPr txBox="1"/>
          <p:nvPr/>
        </p:nvSpPr>
        <p:spPr>
          <a:xfrm>
            <a:off x="7249500" y="4042475"/>
            <a:ext cx="2328000" cy="16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rgbClr val="01487E"/>
                </a:solidFill>
                <a:latin typeface="Roboto"/>
                <a:ea typeface="Roboto"/>
                <a:cs typeface="Roboto"/>
                <a:sym typeface="Roboto"/>
              </a:rPr>
              <a:t>Q&amp;A</a:t>
            </a:r>
            <a:endParaRPr sz="7200" dirty="0">
              <a:solidFill>
                <a:srgbClr val="01487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Google Shape;72;p13"/>
          <p:cNvPicPr preferRelativeResize="0"/>
          <p:nvPr/>
        </p:nvPicPr>
        <p:blipFill rotWithShape="1">
          <a:blip r:embed="rId3">
            <a:alphaModFix/>
          </a:blip>
          <a:srcRect l="9" r="19"/>
          <a:stretch/>
        </p:blipFill>
        <p:spPr>
          <a:xfrm>
            <a:off x="9795125" y="4042478"/>
            <a:ext cx="1901000" cy="142150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53;p10">
            <a:extLst>
              <a:ext uri="{FF2B5EF4-FFF2-40B4-BE49-F238E27FC236}">
                <a16:creationId xmlns:a16="http://schemas.microsoft.com/office/drawing/2014/main" id="{7BC75E0C-92B5-40F5-BEAA-6177BFB32AFE}"/>
              </a:ext>
            </a:extLst>
          </p:cNvPr>
          <p:cNvSpPr txBox="1">
            <a:spLocks/>
          </p:cNvSpPr>
          <p:nvPr/>
        </p:nvSpPr>
        <p:spPr>
          <a:xfrm>
            <a:off x="6517079" y="1809811"/>
            <a:ext cx="4150921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95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200"/>
              <a:buFont typeface="Roboto Light"/>
              <a:buChar char="▪"/>
              <a:defRPr sz="42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457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Roboto Light"/>
              <a:buChar char="•"/>
              <a:defRPr sz="36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419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Roboto Light"/>
              <a:buChar char="●"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00"/>
              <a:buFont typeface="Roboto Light"/>
              <a:buNone/>
              <a:defRPr sz="30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>
              <a:buSzPts val="4400"/>
              <a:buFont typeface="Roboto Light"/>
              <a:buNone/>
            </a:pPr>
            <a:r>
              <a:rPr lang="en-US" sz="6600" b="1" dirty="0"/>
              <a:t>Ian Barker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93A32E-2248-4EBC-AC0E-F7064E17A4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133498" y="1803554"/>
            <a:ext cx="2222646" cy="2222646"/>
          </a:xfrm>
          <a:prstGeom prst="rect">
            <a:avLst/>
          </a:prstGeom>
        </p:spPr>
      </p:pic>
      <p:pic>
        <p:nvPicPr>
          <p:cNvPr id="7" name="Picture 6" descr="A picture containing wall, person, indoor, posing&#10;&#10;Description automatically generated">
            <a:extLst>
              <a:ext uri="{FF2B5EF4-FFF2-40B4-BE49-F238E27FC236}">
                <a16:creationId xmlns:a16="http://schemas.microsoft.com/office/drawing/2014/main" id="{D033EF7A-ADFF-4E1C-882A-867B9CE2B1A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84958" y="1417790"/>
            <a:ext cx="4542643" cy="46196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3C70CF-D8E2-4B99-8C02-F67F04514574}"/>
              </a:ext>
            </a:extLst>
          </p:cNvPr>
          <p:cNvSpPr txBox="1"/>
          <p:nvPr/>
        </p:nvSpPr>
        <p:spPr>
          <a:xfrm>
            <a:off x="4706339" y="5886756"/>
            <a:ext cx="77724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solidFill>
                  <a:schemeClr val="accent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https://about.me/IanBarker</a:t>
            </a:r>
          </a:p>
          <a:p>
            <a:pPr algn="ctr">
              <a:lnSpc>
                <a:spcPct val="150000"/>
              </a:lnSpc>
            </a:pPr>
            <a:r>
              <a:rPr lang="en-US" sz="4000" dirty="0">
                <a:solidFill>
                  <a:schemeClr val="accent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https://github/checkdigits</a:t>
            </a:r>
          </a:p>
          <a:p>
            <a:pPr algn="ctr">
              <a:lnSpc>
                <a:spcPct val="150000"/>
              </a:lnSpc>
            </a:pPr>
            <a:r>
              <a:rPr lang="en-US" sz="4000" dirty="0">
                <a:solidFill>
                  <a:schemeClr val="accent2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https://blogs.embarcadero.com</a:t>
            </a:r>
          </a:p>
          <a:p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6625" y="1777550"/>
            <a:ext cx="1304925" cy="13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/>
        </p:nvSpPr>
        <p:spPr>
          <a:xfrm>
            <a:off x="3302925" y="1777550"/>
            <a:ext cx="6517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DELPHICON</a:t>
            </a:r>
            <a:endParaRPr sz="8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11377575" y="1777538"/>
            <a:ext cx="4171800" cy="14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2021</a:t>
            </a:r>
            <a:endParaRPr sz="8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5700925" y="3082475"/>
            <a:ext cx="8004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The Official Online Conference All About Embarcadero Delphi</a:t>
            </a:r>
            <a:endParaRPr sz="220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delphicon.embarcadero.com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</p:sld>
</file>

<file path=ppt/theme/theme1.xml><?xml version="1.0" encoding="utf-8"?>
<a:theme xmlns:a="http://schemas.openxmlformats.org/drawingml/2006/main" name="DelphiCon 2021">
  <a:themeElements>
    <a:clrScheme name="embarcadero_template_2016">
      <a:dk1>
        <a:srgbClr val="716558"/>
      </a:dk1>
      <a:lt1>
        <a:srgbClr val="FFFFFF"/>
      </a:lt1>
      <a:dk2>
        <a:srgbClr val="A7A7A7"/>
      </a:dk2>
      <a:lt2>
        <a:srgbClr val="535353"/>
      </a:lt2>
      <a:accent1>
        <a:srgbClr val="8CC63E"/>
      </a:accent1>
      <a:accent2>
        <a:srgbClr val="00A5DB"/>
      </a:accent2>
      <a:accent3>
        <a:srgbClr val="F5851F"/>
      </a:accent3>
      <a:accent4>
        <a:srgbClr val="006089"/>
      </a:accent4>
      <a:accent5>
        <a:srgbClr val="9BD5E5"/>
      </a:accent5>
      <a:accent6>
        <a:srgbClr val="FFC51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319</Words>
  <Application>Microsoft Office PowerPoint</Application>
  <PresentationFormat>Custom</PresentationFormat>
  <Paragraphs>58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Roboto</vt:lpstr>
      <vt:lpstr>Roboto Medium</vt:lpstr>
      <vt:lpstr>Horta</vt:lpstr>
      <vt:lpstr>Franklin Gothic Heavy</vt:lpstr>
      <vt:lpstr>Roboto Light</vt:lpstr>
      <vt:lpstr>Segoe UI Black</vt:lpstr>
      <vt:lpstr>Arial</vt:lpstr>
      <vt:lpstr>Courier New</vt:lpstr>
      <vt:lpstr>Calibri</vt:lpstr>
      <vt:lpstr>DelphiCon 2021</vt:lpstr>
      <vt:lpstr>Move Your UI to the 23rd Century  with Delphi and Skia. Engage!</vt:lpstr>
      <vt:lpstr>SET PHASORS TO STUN!</vt:lpstr>
      <vt:lpstr>Speaker</vt:lpstr>
      <vt:lpstr>What is Skia?</vt:lpstr>
      <vt:lpstr>What is Skia4Delphi?</vt:lpstr>
      <vt:lpstr>PowerPoint Presentation</vt:lpstr>
      <vt:lpstr>More Information: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Move Your UI to the 23rd Century - with Delphi and Skia. Engage!</dc:title>
  <dc:creator>Ian Barker</dc:creator>
  <cp:lastModifiedBy>Ian Barker</cp:lastModifiedBy>
  <cp:revision>26</cp:revision>
  <dcterms:modified xsi:type="dcterms:W3CDTF">2021-11-16T15:49:52Z</dcterms:modified>
</cp:coreProperties>
</file>